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3" r:id="rId16"/>
    <p:sldId id="275" r:id="rId17"/>
    <p:sldId id="274" r:id="rId18"/>
    <p:sldId id="273" r:id="rId19"/>
    <p:sldId id="277" r:id="rId20"/>
    <p:sldId id="265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43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6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41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86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90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28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020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9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9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53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9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55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82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68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9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98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962F-C77A-461B-930B-F3FD0C8264BF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08FC38-FB58-41E0-A2D7-82F0DAB1F4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22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BB2114-9B54-4AF2-A418-EA90BCB11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908" y="3146004"/>
            <a:ext cx="8763368" cy="2313240"/>
          </a:xfrm>
        </p:spPr>
        <p:txBody>
          <a:bodyPr/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MARMARA </a:t>
            </a:r>
            <a:r>
              <a:rPr lang="tr-TR" sz="3200" b="1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ÜNİVERSİTESİ</a:t>
            </a:r>
            <a:r>
              <a:rPr lang="tr-TR" sz="3200" b="1" spc="-16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br>
              <a:rPr lang="tr-TR" sz="3200" b="1" spc="-16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ÇEVRE  MÜHENDİSLİĞİ</a:t>
            </a:r>
            <a:br>
              <a:rPr lang="tr-TR" sz="32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KULÜBÜ</a:t>
            </a:r>
            <a:br>
              <a:rPr lang="tr-TR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</a:br>
            <a:br>
              <a:rPr lang="tr-TR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MEES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70BF20-07F7-4979-BF73-9280F3E7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534" y="329185"/>
            <a:ext cx="1909621" cy="213914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7920287-C568-43D7-AACB-090D4CC925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29" y="561302"/>
            <a:ext cx="1739524" cy="16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92068E5-CF83-457D-8866-C87686BD50F9}"/>
              </a:ext>
            </a:extLst>
          </p:cNvPr>
          <p:cNvSpPr/>
          <p:nvPr/>
        </p:nvSpPr>
        <p:spPr>
          <a:xfrm>
            <a:off x="390276" y="1513680"/>
            <a:ext cx="3028785" cy="383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C99F7F2-12D8-4B19-83C5-EBA825C2194D}"/>
              </a:ext>
            </a:extLst>
          </p:cNvPr>
          <p:cNvSpPr txBox="1"/>
          <p:nvPr/>
        </p:nvSpPr>
        <p:spPr>
          <a:xfrm>
            <a:off x="543339" y="662609"/>
            <a:ext cx="287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latin typeface="Times New Roman"/>
                <a:cs typeface="Times New Roman"/>
              </a:rPr>
              <a:t>Mavi </a:t>
            </a:r>
            <a:r>
              <a:rPr lang="tr-TR" sz="1800" b="1" spc="-5" dirty="0">
                <a:latin typeface="Times New Roman"/>
                <a:cs typeface="Times New Roman"/>
              </a:rPr>
              <a:t>Kapak </a:t>
            </a:r>
            <a:r>
              <a:rPr lang="tr-TR" sz="1800" b="1" spc="-35" dirty="0">
                <a:latin typeface="Times New Roman"/>
                <a:cs typeface="Times New Roman"/>
              </a:rPr>
              <a:t>Toplama</a:t>
            </a:r>
            <a:r>
              <a:rPr lang="tr-TR" sz="1800" b="1" spc="-85" dirty="0">
                <a:latin typeface="Times New Roman"/>
                <a:cs typeface="Times New Roman"/>
              </a:rPr>
              <a:t> </a:t>
            </a:r>
            <a:r>
              <a:rPr lang="tr-TR" sz="1800" b="1" spc="-10" dirty="0">
                <a:latin typeface="Times New Roman"/>
                <a:cs typeface="Times New Roman"/>
              </a:rPr>
              <a:t>Projesi</a:t>
            </a:r>
            <a:endParaRPr lang="tr-T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6D46693-5D14-4408-A131-8F77110864C0}"/>
              </a:ext>
            </a:extLst>
          </p:cNvPr>
          <p:cNvSpPr/>
          <p:nvPr/>
        </p:nvSpPr>
        <p:spPr>
          <a:xfrm>
            <a:off x="4035287" y="1199322"/>
            <a:ext cx="7295322" cy="4459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56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WhatsApp Image 2020-11-15 at 23.26.05 (2).jpeg">
            <a:extLst>
              <a:ext uri="{FF2B5EF4-FFF2-40B4-BE49-F238E27FC236}">
                <a16:creationId xmlns:a16="http://schemas.microsoft.com/office/drawing/2014/main" id="{0AF8BFFA-FB2D-4F4E-A5FA-7B97146C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76" y="1237420"/>
            <a:ext cx="3380651" cy="4383157"/>
          </a:xfrm>
          <a:prstGeom prst="rect">
            <a:avLst/>
          </a:prstGeom>
          <a:noFill/>
        </p:spPr>
      </p:pic>
      <p:pic>
        <p:nvPicPr>
          <p:cNvPr id="5" name="Picture 2" descr="C:\Users\Lenovo\Desktop\WhatsApp Image 2020-11-16 at 00.35.01 (3).jpeg">
            <a:extLst>
              <a:ext uri="{FF2B5EF4-FFF2-40B4-BE49-F238E27FC236}">
                <a16:creationId xmlns:a16="http://schemas.microsoft.com/office/drawing/2014/main" id="{3978F36B-C57D-4266-8C18-462C5A01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5386" y="1107269"/>
            <a:ext cx="6191278" cy="4643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72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WhatsApp Image 2020-11-15 at 23.25.50.jpeg">
            <a:extLst>
              <a:ext uri="{FF2B5EF4-FFF2-40B4-BE49-F238E27FC236}">
                <a16:creationId xmlns:a16="http://schemas.microsoft.com/office/drawing/2014/main" id="{AC6A7F7A-5C14-4147-BD1F-2359896F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3542" b="11458"/>
          <a:stretch>
            <a:fillRect/>
          </a:stretch>
        </p:blipFill>
        <p:spPr bwMode="auto">
          <a:xfrm>
            <a:off x="469272" y="1547190"/>
            <a:ext cx="3273383" cy="3763618"/>
          </a:xfrm>
          <a:prstGeom prst="rect">
            <a:avLst/>
          </a:prstGeom>
          <a:noFill/>
        </p:spPr>
      </p:pic>
      <p:pic>
        <p:nvPicPr>
          <p:cNvPr id="5" name="Picture 2" descr="C:\Users\Lenovo\Downloads\WhatsApp Image 2020-11-16 at 00.42.51.jpeg">
            <a:extLst>
              <a:ext uri="{FF2B5EF4-FFF2-40B4-BE49-F238E27FC236}">
                <a16:creationId xmlns:a16="http://schemas.microsoft.com/office/drawing/2014/main" id="{88D41D2A-0335-46E2-A6DB-26F42290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493"/>
          <a:stretch>
            <a:fillRect/>
          </a:stretch>
        </p:blipFill>
        <p:spPr bwMode="auto">
          <a:xfrm>
            <a:off x="7189044" y="1959562"/>
            <a:ext cx="4758971" cy="2938873"/>
          </a:xfrm>
          <a:prstGeom prst="rect">
            <a:avLst/>
          </a:prstGeom>
          <a:noFill/>
        </p:spPr>
      </p:pic>
      <p:pic>
        <p:nvPicPr>
          <p:cNvPr id="6" name="Picture 2" descr="C:\Users\Lenovo\Desktop\WhatsApp Image 2020-11-15 at 23.25.56.jpeg">
            <a:extLst>
              <a:ext uri="{FF2B5EF4-FFF2-40B4-BE49-F238E27FC236}">
                <a16:creationId xmlns:a16="http://schemas.microsoft.com/office/drawing/2014/main" id="{EAE5F0C4-8837-46CD-B1C5-E00B478D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571" t="5556" r="1190" b="10000"/>
          <a:stretch>
            <a:fillRect/>
          </a:stretch>
        </p:blipFill>
        <p:spPr bwMode="auto">
          <a:xfrm>
            <a:off x="4192422" y="1547190"/>
            <a:ext cx="2771335" cy="3763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16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ownloads\WhatsApp Image 2020-11-16 at 00.35.01 (7).jpeg">
            <a:extLst>
              <a:ext uri="{FF2B5EF4-FFF2-40B4-BE49-F238E27FC236}">
                <a16:creationId xmlns:a16="http://schemas.microsoft.com/office/drawing/2014/main" id="{9B71A16B-EA46-44D1-B1AE-6376D72D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10" y="1514060"/>
            <a:ext cx="3085295" cy="3829879"/>
          </a:xfrm>
          <a:prstGeom prst="rect">
            <a:avLst/>
          </a:prstGeom>
          <a:noFill/>
        </p:spPr>
      </p:pic>
      <p:pic>
        <p:nvPicPr>
          <p:cNvPr id="5" name="Picture 2" descr="C:\Users\Lenovo\Downloads\WhatsApp Image 2020-11-16 at 00.35.01 (8).jpeg">
            <a:extLst>
              <a:ext uri="{FF2B5EF4-FFF2-40B4-BE49-F238E27FC236}">
                <a16:creationId xmlns:a16="http://schemas.microsoft.com/office/drawing/2014/main" id="{53769ADE-347B-480A-8F60-B02112A5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02" t="13128" b="12820"/>
          <a:stretch/>
        </p:blipFill>
        <p:spPr bwMode="auto">
          <a:xfrm>
            <a:off x="4219195" y="1207196"/>
            <a:ext cx="5982434" cy="444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54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ownloads\WhatsApp Image 2020-11-16 at 00.35.01 (9).jpeg">
            <a:extLst>
              <a:ext uri="{FF2B5EF4-FFF2-40B4-BE49-F238E27FC236}">
                <a16:creationId xmlns:a16="http://schemas.microsoft.com/office/drawing/2014/main" id="{958A2441-BD08-4963-99C9-176FBFB95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4139" r="13224"/>
          <a:stretch/>
        </p:blipFill>
        <p:spPr bwMode="auto">
          <a:xfrm>
            <a:off x="548028" y="1361661"/>
            <a:ext cx="3307742" cy="4134678"/>
          </a:xfrm>
          <a:prstGeom prst="rect">
            <a:avLst/>
          </a:prstGeom>
          <a:noFill/>
        </p:spPr>
      </p:pic>
      <p:pic>
        <p:nvPicPr>
          <p:cNvPr id="5" name="Picture 2" descr="C:\Users\Lenovo\Downloads\WhatsApp Image 2020-11-16 at 00.35.01 (10).jpeg">
            <a:extLst>
              <a:ext uri="{FF2B5EF4-FFF2-40B4-BE49-F238E27FC236}">
                <a16:creationId xmlns:a16="http://schemas.microsoft.com/office/drawing/2014/main" id="{EC0B180E-E819-485C-A050-9077868A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2083"/>
          <a:stretch>
            <a:fillRect/>
          </a:stretch>
        </p:blipFill>
        <p:spPr bwMode="auto">
          <a:xfrm>
            <a:off x="4045073" y="447261"/>
            <a:ext cx="3432516" cy="321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Lenovo\Downloads\WhatsApp Image 2020-11-16 at 00.35.01 (11).jpeg">
            <a:extLst>
              <a:ext uri="{FF2B5EF4-FFF2-40B4-BE49-F238E27FC236}">
                <a16:creationId xmlns:a16="http://schemas.microsoft.com/office/drawing/2014/main" id="{4F20AB09-003A-4BB3-92D3-F800F327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371"/>
          <a:stretch>
            <a:fillRect/>
          </a:stretch>
        </p:blipFill>
        <p:spPr bwMode="auto">
          <a:xfrm>
            <a:off x="7666892" y="454354"/>
            <a:ext cx="3474720" cy="320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Lenovo\Downloads\WhatsApp Image 2020-11-16 at 00.35.01 (12).jpeg">
            <a:extLst>
              <a:ext uri="{FF2B5EF4-FFF2-40B4-BE49-F238E27FC236}">
                <a16:creationId xmlns:a16="http://schemas.microsoft.com/office/drawing/2014/main" id="{91711405-C5D0-4E33-88CC-16C03D76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1740" y="3545617"/>
            <a:ext cx="3331698" cy="331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33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FF46045-4097-4BD7-8599-6F892A0FC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8347" y="1382568"/>
            <a:ext cx="3858454" cy="409286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F148BF2-922E-4DB6-B671-ED24FCCABD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06524" y="1382567"/>
            <a:ext cx="3538330" cy="40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1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5BE26E7-1E21-4D07-87BE-8A9D39D18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269" y="1661707"/>
            <a:ext cx="3315114" cy="3710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33402D0-783F-46EE-86CB-310F1B061ABC}"/>
              </a:ext>
            </a:extLst>
          </p:cNvPr>
          <p:cNvSpPr txBox="1"/>
          <p:nvPr/>
        </p:nvSpPr>
        <p:spPr>
          <a:xfrm>
            <a:off x="541269" y="755374"/>
            <a:ext cx="3315114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MEES ailesi olarak sokaktaki dostlarımızı da unutmadık </a:t>
            </a:r>
            <a:r>
              <a:rPr lang="tr-TR" sz="1800" b="1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lang="tr-TR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BB0BE46-EA80-4778-8DDA-EAB5457523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18854" y="1661707"/>
            <a:ext cx="3221563" cy="371060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7DBC19E-456C-44FC-A2C7-BD55AAFC9644}"/>
              </a:ext>
            </a:extLst>
          </p:cNvPr>
          <p:cNvSpPr txBox="1"/>
          <p:nvPr/>
        </p:nvSpPr>
        <p:spPr>
          <a:xfrm>
            <a:off x="4837043" y="265043"/>
            <a:ext cx="4426227" cy="139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sorumluluk etkinliklerimizden birisi olan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gönüllu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̈ okuyuculuk projesi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öğrenim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çağındaki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100.000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görme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engelli birey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için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geleceğe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umuda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açılan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kapıdır. Bu projede esas amacımız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eşit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b="1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imkânlar</a:t>
            </a:r>
            <a:r>
              <a:rPr lang="tr-TR" sz="16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yaratılmasına destek olmak.</a:t>
            </a:r>
            <a:endParaRPr lang="tr-T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C2A77C6-1014-44C0-BB95-69A3E6457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4021" y="1228145"/>
            <a:ext cx="3841474" cy="440171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F59C6E5-66CF-4374-BF26-50D01AB0BC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5770" y="1135380"/>
            <a:ext cx="3841474" cy="44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32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CDA4E97-4247-4170-8B97-0B5C8AA87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2660" y="1351791"/>
            <a:ext cx="3947491" cy="415441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B309A7D-B639-4934-84D6-DCBBC9D0FA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8151" y="1351792"/>
            <a:ext cx="3677686" cy="41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E70341-D286-4D48-B404-6481724D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ETKİNLİKLERİMİZDE BİZİ YALNIZ BIRAKMAYAN ÜYELERİMİZ İÇİN SPONSORLARIMIZLA BİRLİKTE DÜZENLEDİĞİMİZ ÇEKİLİŞLER</a:t>
            </a:r>
            <a:b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056DC9E-22ED-493F-AE96-31E5BA62A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764609"/>
            <a:ext cx="3722388" cy="396032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BEFECEC-E52A-4B23-AEBE-53E6D56E93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54369" y="1759016"/>
            <a:ext cx="3323369" cy="39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BB2114-9B54-4AF2-A418-EA90BCB11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484" y="217925"/>
            <a:ext cx="8140516" cy="1096899"/>
          </a:xfrm>
        </p:spPr>
        <p:txBody>
          <a:bodyPr/>
          <a:lstStyle/>
          <a:p>
            <a:pPr algn="ctr"/>
            <a:r>
              <a:rPr lang="tr-TR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MARMARA UNIVERSITY ENVIRONMENTAL ENGINEERING SOCIETY (MEES)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EA38BB9-C8BA-4431-8FD2-672D502F4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064" y="1603513"/>
            <a:ext cx="7766936" cy="4936435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Marmara Üniversitesi Çevre mühendisliği olarak</a:t>
            </a:r>
            <a:endParaRPr lang="tr-TR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-Bölüm öğrencilerine ve diğer üyelere bölümümüzü tanıtıp çevre farkındalığını oluşturmayı</a:t>
            </a:r>
            <a:endParaRPr lang="tr-TR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-Topluma donanımlı mühendisler kazandırmak için onları sektörden uzman kişilerle bir araya getirip iş dünyasında yapılanlar hakkında bilgilendirmeyi</a:t>
            </a:r>
            <a:endParaRPr lang="tr-TR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-Sosyal sorumluluk etkinlikleri gerçekleştirerek öğrencilerin sosyal bağları güçlendirmeyi</a:t>
            </a:r>
            <a:endParaRPr lang="tr-TR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amaçlıyoruz.</a:t>
            </a:r>
            <a:endParaRPr lang="tr-TR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MEES olarak öğrencilerin kendilerine katkı sağlayabilecekleri etkinlikler düzenleyerek okulumuza ve kendimize faydalı olmayı hedefliyoruz. </a:t>
            </a:r>
            <a:endParaRPr lang="tr-TR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2158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5819B76-A583-41BC-9EC2-A6E1BBA2B04D}"/>
              </a:ext>
            </a:extLst>
          </p:cNvPr>
          <p:cNvSpPr/>
          <p:nvPr/>
        </p:nvSpPr>
        <p:spPr>
          <a:xfrm>
            <a:off x="269682" y="1432974"/>
            <a:ext cx="2736707" cy="3992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50E2093-A4D5-4B3D-8CA6-6C02BA484164}"/>
              </a:ext>
            </a:extLst>
          </p:cNvPr>
          <p:cNvSpPr/>
          <p:nvPr/>
        </p:nvSpPr>
        <p:spPr>
          <a:xfrm>
            <a:off x="3169589" y="1432974"/>
            <a:ext cx="2736707" cy="3992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Lenovo\Downloads\WhatsApp Image 2020-11-16 at 00.53.32.jpeg">
            <a:extLst>
              <a:ext uri="{FF2B5EF4-FFF2-40B4-BE49-F238E27FC236}">
                <a16:creationId xmlns:a16="http://schemas.microsoft.com/office/drawing/2014/main" id="{188E17AB-4428-4C80-AEF6-392B5C3C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4588" t="697" r="10576"/>
          <a:stretch>
            <a:fillRect/>
          </a:stretch>
        </p:blipFill>
        <p:spPr bwMode="auto">
          <a:xfrm>
            <a:off x="6096000" y="1432974"/>
            <a:ext cx="2843189" cy="3992052"/>
          </a:xfrm>
          <a:prstGeom prst="rect">
            <a:avLst/>
          </a:prstGeom>
          <a:noFill/>
        </p:spPr>
      </p:pic>
      <p:pic>
        <p:nvPicPr>
          <p:cNvPr id="7" name="Picture 5" descr="C:\Users\Lenovo\Downloads\WhatsApp Image 2020-11-16 at 00.53.31.jpeg">
            <a:extLst>
              <a:ext uri="{FF2B5EF4-FFF2-40B4-BE49-F238E27FC236}">
                <a16:creationId xmlns:a16="http://schemas.microsoft.com/office/drawing/2014/main" id="{AB3A0E59-82EF-43B4-9C66-4FEACF3BC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3977" r="13887"/>
          <a:stretch>
            <a:fillRect/>
          </a:stretch>
        </p:blipFill>
        <p:spPr bwMode="auto">
          <a:xfrm>
            <a:off x="9128893" y="1432974"/>
            <a:ext cx="2736707" cy="3992052"/>
          </a:xfrm>
          <a:prstGeom prst="rect">
            <a:avLst/>
          </a:prstGeom>
          <a:noFill/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0FBD641-566D-4266-B9B4-A686AFB181DB}"/>
              </a:ext>
            </a:extLst>
          </p:cNvPr>
          <p:cNvSpPr txBox="1"/>
          <p:nvPr/>
        </p:nvSpPr>
        <p:spPr>
          <a:xfrm>
            <a:off x="1948070" y="410817"/>
            <a:ext cx="679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PARTİLERİMİZ</a:t>
            </a:r>
          </a:p>
        </p:txBody>
      </p:sp>
    </p:spTree>
    <p:extLst>
      <p:ext uri="{BB962C8B-B14F-4D97-AF65-F5344CB8AC3E}">
        <p14:creationId xmlns:p14="http://schemas.microsoft.com/office/powerpoint/2010/main" val="156293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A394C0-2473-4850-94D2-00D0F0B3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1" y="202507"/>
            <a:ext cx="6518597" cy="2504662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EKİBİMİZİN  PARÇASI OLMAYA  HAZIR MISINIZ?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CAF1BBD-C03D-4F38-A96B-0EF7BC705CFB}"/>
              </a:ext>
            </a:extLst>
          </p:cNvPr>
          <p:cNvSpPr/>
          <p:nvPr/>
        </p:nvSpPr>
        <p:spPr>
          <a:xfrm>
            <a:off x="1961321" y="2308780"/>
            <a:ext cx="6478840" cy="434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29B0209-6124-4F97-ADB2-E120356A7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81" y="0"/>
            <a:ext cx="2111859" cy="21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1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1AA5BB-F753-4361-8699-1B2A6D12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Kulübümüz üç komiteden oluşuyor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02BE67D-B7C4-452B-B0BC-A7F9FF1DB9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690" y="1930400"/>
            <a:ext cx="8596312" cy="3881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sz="3200" dirty="0" err="1">
                <a:latin typeface="Times New Roman"/>
                <a:cs typeface="Times New Roman"/>
              </a:rPr>
              <a:t>Eğitim</a:t>
            </a:r>
            <a:r>
              <a:rPr sz="3200" dirty="0">
                <a:latin typeface="Times New Roman"/>
                <a:cs typeface="Times New Roman"/>
              </a:rPr>
              <a:t> ve </a:t>
            </a:r>
            <a:r>
              <a:rPr sz="3200" spc="-5" dirty="0">
                <a:latin typeface="Times New Roman"/>
                <a:cs typeface="Times New Roman"/>
              </a:rPr>
              <a:t>Seminer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Komitesi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3200" dirty="0" err="1">
                <a:latin typeface="Times New Roman"/>
                <a:cs typeface="Times New Roman"/>
              </a:rPr>
              <a:t>Sosyal</a:t>
            </a:r>
            <a:r>
              <a:rPr sz="3200" dirty="0">
                <a:latin typeface="Times New Roman"/>
                <a:cs typeface="Times New Roman"/>
              </a:rPr>
              <a:t> Sorumluluk ve Etkinlik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Komitesi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3200" spc="-5" dirty="0" err="1">
                <a:latin typeface="Times New Roman"/>
                <a:cs typeface="Times New Roman"/>
              </a:rPr>
              <a:t>İletişim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ve </a:t>
            </a:r>
            <a:r>
              <a:rPr sz="3200" spc="-35" dirty="0">
                <a:latin typeface="Times New Roman"/>
                <a:cs typeface="Times New Roman"/>
              </a:rPr>
              <a:t>Tasarım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Komitesi</a:t>
            </a:r>
          </a:p>
        </p:txBody>
      </p:sp>
    </p:spTree>
    <p:extLst>
      <p:ext uri="{BB962C8B-B14F-4D97-AF65-F5344CB8AC3E}">
        <p14:creationId xmlns:p14="http://schemas.microsoft.com/office/powerpoint/2010/main" val="422491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F626C2-78DE-4528-8C1B-F2BEDB5A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 VE SEMİNER KOMİTESİ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B93B54-C249-44F1-BA2F-3834663F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7983"/>
            <a:ext cx="9328058" cy="5287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ve Seminer Komitesinin ekip  üyeleri birbirleriyle kaynaşmış,  profesyonel, öğrenmeye açık ve özverili  olmalıdır.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sz="1800" b="1" dirty="0">
              <a:solidFill>
                <a:srgbClr val="425418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sz="1800" b="1" dirty="0">
                <a:solidFill>
                  <a:srgbClr val="425418"/>
                </a:solidFill>
                <a:latin typeface="Times New Roman"/>
                <a:cs typeface="Times New Roman"/>
              </a:rPr>
              <a:t>EĞİTİM VE SEMİNER KOMİTESİ NELER</a:t>
            </a:r>
            <a:r>
              <a:rPr lang="tr-TR" sz="1800" b="1" spc="-195" dirty="0">
                <a:solidFill>
                  <a:srgbClr val="425418"/>
                </a:solidFill>
                <a:latin typeface="Times New Roman"/>
                <a:cs typeface="Times New Roman"/>
              </a:rPr>
              <a:t> </a:t>
            </a:r>
            <a:r>
              <a:rPr lang="tr-TR" sz="1800" b="1" spc="-55" dirty="0">
                <a:solidFill>
                  <a:srgbClr val="425418"/>
                </a:solidFill>
                <a:latin typeface="Times New Roman"/>
                <a:cs typeface="Times New Roman"/>
              </a:rPr>
              <a:t>YAPIYOR?</a:t>
            </a:r>
            <a:endParaRPr lang="tr-TR"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tr-TR" sz="1800" spc="-5" dirty="0">
                <a:latin typeface="Times New Roman"/>
                <a:cs typeface="Times New Roman"/>
              </a:rPr>
              <a:t>Kariyer</a:t>
            </a:r>
            <a:r>
              <a:rPr lang="tr-TR" sz="1800" spc="-30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Günleri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dirty="0">
                <a:latin typeface="Times New Roman"/>
                <a:cs typeface="Times New Roman"/>
              </a:rPr>
              <a:t>Mezunlar</a:t>
            </a:r>
            <a:r>
              <a:rPr lang="tr-TR" sz="1800" spc="-35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Paneli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Sertifikalı</a:t>
            </a:r>
            <a:r>
              <a:rPr lang="tr-TR" sz="1800" spc="-30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Eğitimler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dirty="0" err="1">
                <a:latin typeface="Times New Roman"/>
                <a:cs typeface="Times New Roman"/>
              </a:rPr>
              <a:t>Mentor-Mentee</a:t>
            </a:r>
            <a:r>
              <a:rPr lang="tr-TR" sz="1800" dirty="0">
                <a:latin typeface="Times New Roman"/>
                <a:cs typeface="Times New Roman"/>
              </a:rPr>
              <a:t> Projesi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spc="-10" dirty="0">
                <a:latin typeface="Times New Roman"/>
                <a:cs typeface="Times New Roman"/>
              </a:rPr>
              <a:t>Çevre</a:t>
            </a:r>
            <a:r>
              <a:rPr lang="tr-TR" sz="1800" spc="-40" dirty="0">
                <a:latin typeface="Times New Roman"/>
                <a:cs typeface="Times New Roman"/>
              </a:rPr>
              <a:t> </a:t>
            </a:r>
            <a:r>
              <a:rPr lang="tr-TR" sz="1800" spc="-5" dirty="0">
                <a:latin typeface="Times New Roman"/>
                <a:cs typeface="Times New Roman"/>
              </a:rPr>
              <a:t>Kongresi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b="1" spc="-5" dirty="0">
                <a:latin typeface="Times New Roman"/>
                <a:cs typeface="Times New Roman"/>
              </a:rPr>
              <a:t>ÜYELERİNE NELER KATIYOR?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Etkili e-posta</a:t>
            </a:r>
            <a:r>
              <a:rPr lang="tr-TR" sz="1800" spc="-30" dirty="0">
                <a:latin typeface="Times New Roman"/>
                <a:cs typeface="Times New Roman"/>
              </a:rPr>
              <a:t> </a:t>
            </a:r>
            <a:r>
              <a:rPr lang="tr-TR" sz="1800" spc="-5" dirty="0">
                <a:latin typeface="Times New Roman"/>
                <a:cs typeface="Times New Roman"/>
              </a:rPr>
              <a:t>oluşturma</a:t>
            </a:r>
            <a:endParaRPr lang="tr-TR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CV</a:t>
            </a:r>
            <a:r>
              <a:rPr lang="tr-TR" sz="1800" spc="-60" dirty="0">
                <a:latin typeface="Times New Roman"/>
                <a:cs typeface="Times New Roman"/>
              </a:rPr>
              <a:t> </a:t>
            </a:r>
            <a:r>
              <a:rPr lang="tr-TR" sz="1800" spc="-5" dirty="0">
                <a:latin typeface="Times New Roman"/>
                <a:cs typeface="Times New Roman"/>
              </a:rPr>
              <a:t>oluşturma</a:t>
            </a:r>
            <a:endParaRPr lang="tr-TR"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Kariyer </a:t>
            </a:r>
            <a:r>
              <a:rPr lang="tr-TR" sz="1800" dirty="0">
                <a:latin typeface="Times New Roman"/>
                <a:cs typeface="Times New Roman"/>
              </a:rPr>
              <a:t>fırsatı </a:t>
            </a:r>
            <a:r>
              <a:rPr lang="tr-TR" sz="1800" spc="-10" dirty="0">
                <a:latin typeface="Times New Roman"/>
                <a:cs typeface="Times New Roman"/>
              </a:rPr>
              <a:t>sağlayacak </a:t>
            </a:r>
            <a:r>
              <a:rPr lang="tr-TR" sz="1800" dirty="0">
                <a:latin typeface="Times New Roman"/>
                <a:cs typeface="Times New Roman"/>
              </a:rPr>
              <a:t>online </a:t>
            </a:r>
            <a:r>
              <a:rPr lang="tr-TR" sz="1800" spc="-5" dirty="0">
                <a:latin typeface="Times New Roman"/>
                <a:cs typeface="Times New Roman"/>
              </a:rPr>
              <a:t>imkanların  kullanımı</a:t>
            </a:r>
            <a:endParaRPr lang="tr-TR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Staj</a:t>
            </a:r>
            <a:r>
              <a:rPr lang="tr-TR" sz="1800" spc="-10" dirty="0">
                <a:latin typeface="Times New Roman"/>
                <a:cs typeface="Times New Roman"/>
              </a:rPr>
              <a:t> </a:t>
            </a:r>
            <a:r>
              <a:rPr lang="tr-TR" sz="1800" spc="-5" dirty="0">
                <a:latin typeface="Times New Roman"/>
                <a:cs typeface="Times New Roman"/>
              </a:rPr>
              <a:t>İmkanları</a:t>
            </a:r>
            <a:endParaRPr lang="tr-TR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Ulusal ve Uluslararası</a:t>
            </a:r>
            <a:r>
              <a:rPr lang="tr-TR" sz="1800" spc="-20" dirty="0">
                <a:latin typeface="Times New Roman"/>
                <a:cs typeface="Times New Roman"/>
              </a:rPr>
              <a:t> </a:t>
            </a:r>
            <a:r>
              <a:rPr lang="tr-TR" sz="1800" spc="-5" dirty="0">
                <a:latin typeface="Times New Roman"/>
                <a:cs typeface="Times New Roman"/>
              </a:rPr>
              <a:t>Sertifikalar</a:t>
            </a:r>
            <a:endParaRPr lang="tr-TR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Networking</a:t>
            </a:r>
            <a:endParaRPr lang="tr-TR" sz="18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tr-TR" spc="-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7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2785C-C88F-48A0-91C2-2B28E87F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pc="-5" dirty="0">
                <a:latin typeface="Times New Roman"/>
                <a:cs typeface="Times New Roman"/>
              </a:rPr>
              <a:t>İLETİŞİM ve </a:t>
            </a:r>
            <a:r>
              <a:rPr lang="tr-TR" sz="3600" b="1" spc="-40" dirty="0">
                <a:latin typeface="Times New Roman"/>
                <a:cs typeface="Times New Roman"/>
              </a:rPr>
              <a:t>TASARIM</a:t>
            </a:r>
            <a:r>
              <a:rPr lang="tr-TR" sz="3600" b="1" spc="-120" dirty="0">
                <a:latin typeface="Times New Roman"/>
                <a:cs typeface="Times New Roman"/>
              </a:rPr>
              <a:t> </a:t>
            </a:r>
            <a:r>
              <a:rPr lang="tr-TR" sz="3600" b="1" spc="-5" dirty="0">
                <a:latin typeface="Times New Roman"/>
                <a:cs typeface="Times New Roman"/>
              </a:rPr>
              <a:t>KOMİTESİ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72CB6-5E59-4C17-826D-26EE79E4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8957"/>
            <a:ext cx="9169031" cy="5314121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komitesi diğer</a:t>
            </a:r>
            <a:r>
              <a:rPr lang="tr-TR" sz="18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 komiteler ile interaktif</a:t>
            </a:r>
            <a:r>
              <a:rPr lang="tr-TR" sz="1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çalışabilmeli, komiteler arasındaki  kaynaşmayı ve</a:t>
            </a:r>
            <a:r>
              <a:rPr lang="tr-TR" sz="1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haberleşmeyi </a:t>
            </a:r>
            <a:r>
              <a:rPr lang="tr-TR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sağlayabilmelidir.</a:t>
            </a:r>
            <a:endParaRPr lang="tr-T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İLETİŞİM VE TASARIM KOMİTESİ NELER YAPIYOR?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Bilgi-İletişim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Farkındalık</a:t>
            </a:r>
            <a:r>
              <a:rPr lang="tr-TR"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kazandırmak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Broşür ve afiş</a:t>
            </a:r>
            <a:r>
              <a:rPr lang="tr-TR"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tasarımları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tr-TR"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fikirler</a:t>
            </a:r>
            <a:r>
              <a:rPr lang="tr-TR"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üretmek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</a:t>
            </a:r>
            <a:r>
              <a:rPr lang="tr-TR"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duyuruları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Kulüp için sosyal medyayı etkin</a:t>
            </a:r>
            <a:r>
              <a:rPr lang="tr-TR"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kullanma</a:t>
            </a: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ÜYELERİNE NELER KATIYOR?</a:t>
            </a:r>
          </a:p>
          <a:p>
            <a:pPr marL="12700" marR="1045844">
              <a:lnSpc>
                <a:spcPct val="100000"/>
              </a:lnSpc>
              <a:spcBef>
                <a:spcPts val="100"/>
              </a:spcBef>
            </a:pP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İnsanlarla kolayca kaynaşabilme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olanağı </a:t>
            </a:r>
            <a:r>
              <a:rPr lang="tr-TR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sağlanmış</a:t>
            </a:r>
            <a:r>
              <a:rPr lang="tr-TR"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olacak.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Kampüs içerisinde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 oluşumu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sağlanabilecek.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tr-TR"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Tasarımlar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sonucu farklı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bakış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oluşturulacak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sayede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kulüp 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daima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güncel </a:t>
            </a:r>
            <a:r>
              <a:rPr lang="tr-TR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kalabilecek.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10EA808-D3E6-49F0-B202-F9C8E918AC3B}"/>
              </a:ext>
            </a:extLst>
          </p:cNvPr>
          <p:cNvSpPr/>
          <p:nvPr/>
        </p:nvSpPr>
        <p:spPr>
          <a:xfrm>
            <a:off x="1366034" y="6271551"/>
            <a:ext cx="5392574" cy="50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05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4D883B-6C31-4550-82C7-8A3628BB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tr-TR" sz="36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</a:t>
            </a:r>
            <a:r>
              <a:rPr lang="tr-TR"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KOMİTESİ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E278B1-ED88-4CE7-B1A0-C953B494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810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Sorumluluk ve Etkinlik</a:t>
            </a:r>
            <a:r>
              <a:rPr lang="tr-TR" sz="1800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Komitesi  ekip üyeleri; insan ilişkilerine önem  vermeli, sosyal sorumluluk projelerinde  gönüllü </a:t>
            </a:r>
            <a:r>
              <a:rPr lang="tr-TR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çalışabilmelidir.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konularda  duyarlı ve istekli</a:t>
            </a:r>
            <a:r>
              <a:rPr lang="tr-TR" sz="1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olmalıdırlar.</a:t>
            </a:r>
          </a:p>
          <a:p>
            <a:pPr marL="0" indent="0">
              <a:buNone/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SORUMLULUK VE  ETKİNLİK KOMİTESİ NELER YAPIYOR?</a:t>
            </a:r>
          </a:p>
          <a:p>
            <a:pPr marL="591820">
              <a:lnSpc>
                <a:spcPct val="100000"/>
              </a:lnSpc>
              <a:spcBef>
                <a:spcPts val="600"/>
              </a:spcBef>
            </a:pPr>
            <a:r>
              <a:rPr lang="tr-TR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Tanışma</a:t>
            </a:r>
            <a:r>
              <a:rPr lang="tr-TR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Çayı</a:t>
            </a:r>
          </a:p>
          <a:p>
            <a:pPr marL="591820">
              <a:spcBef>
                <a:spcPts val="60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ve ortaöğretim 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ziyaret ile bölüm</a:t>
            </a:r>
            <a:r>
              <a:rPr lang="tr-TR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tanıtımı</a:t>
            </a:r>
          </a:p>
          <a:p>
            <a:pPr marL="591820">
              <a:spcBef>
                <a:spcPts val="60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tr-TR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Projeleri</a:t>
            </a:r>
          </a:p>
          <a:p>
            <a:pPr marL="591820">
              <a:spcBef>
                <a:spcPts val="600"/>
              </a:spcBef>
            </a:pP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Fidan dikme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çöp </a:t>
            </a:r>
            <a:r>
              <a:rPr lang="tr-TR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toplama</a:t>
            </a:r>
            <a:r>
              <a:rPr lang="tr-TR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etkinlikleri</a:t>
            </a:r>
          </a:p>
          <a:p>
            <a:pPr marL="591820">
              <a:lnSpc>
                <a:spcPct val="100000"/>
              </a:lnSpc>
              <a:spcBef>
                <a:spcPts val="60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tanışma kahvaltısı</a:t>
            </a:r>
          </a:p>
          <a:p>
            <a:pPr marL="591820">
              <a:lnSpc>
                <a:spcPct val="100000"/>
              </a:lnSpc>
              <a:spcBef>
                <a:spcPts val="605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Partiler</a:t>
            </a:r>
          </a:p>
          <a:p>
            <a:pPr marL="591820">
              <a:lnSpc>
                <a:spcPct val="100000"/>
              </a:lnSpc>
              <a:spcBef>
                <a:spcPts val="600"/>
              </a:spcBef>
            </a:pPr>
            <a:r>
              <a:rPr lang="tr-TR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Geziler</a:t>
            </a:r>
          </a:p>
          <a:p>
            <a:pPr marL="2489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ÜYELERİNE NELER KATIYOR?</a:t>
            </a:r>
          </a:p>
          <a:p>
            <a:pPr marL="534670" indent="-285750">
              <a:spcBef>
                <a:spcPts val="600"/>
              </a:spcBef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sorumluluk projeleri ile farkındalık  yaratacağız.</a:t>
            </a:r>
          </a:p>
          <a:p>
            <a:pPr marL="534670" indent="-285750">
              <a:spcBef>
                <a:spcPts val="600"/>
              </a:spcBef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Çay ve parti gibi etkinlikler ile okulun  yorucu temposundan az da olsa uzaklaşacağız.</a:t>
            </a:r>
          </a:p>
          <a:p>
            <a:pPr marL="534670" indent="-285750">
              <a:spcBef>
                <a:spcPts val="600"/>
              </a:spcBef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Teknik geziler ile prosesleri yerinde  göreceğiz.</a:t>
            </a:r>
          </a:p>
          <a:p>
            <a:pPr marL="534670" indent="-285750">
              <a:spcBef>
                <a:spcPts val="600"/>
              </a:spcBef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8920" indent="0">
              <a:lnSpc>
                <a:spcPct val="100000"/>
              </a:lnSpc>
              <a:spcBef>
                <a:spcPts val="600"/>
              </a:spcBef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17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D4AF3A-440D-4A3E-B2E2-4BDF3C02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905" y="304800"/>
            <a:ext cx="8596668" cy="1320800"/>
          </a:xfrm>
        </p:spPr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ETKİNLİKLERİMİZ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8C2BC2EC-F474-4105-B2C0-6D621489C7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1424" y="1413801"/>
            <a:ext cx="3152543" cy="4280453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4D68737C-DC87-47E7-B3A7-28D0505AAB40}"/>
              </a:ext>
            </a:extLst>
          </p:cNvPr>
          <p:cNvSpPr/>
          <p:nvPr/>
        </p:nvSpPr>
        <p:spPr>
          <a:xfrm>
            <a:off x="278296" y="1396369"/>
            <a:ext cx="3286539" cy="4315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9BD9686-84A9-4712-A8D8-1E63F1F84035}"/>
              </a:ext>
            </a:extLst>
          </p:cNvPr>
          <p:cNvSpPr/>
          <p:nvPr/>
        </p:nvSpPr>
        <p:spPr>
          <a:xfrm>
            <a:off x="7770556" y="1431235"/>
            <a:ext cx="3286539" cy="4315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26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6CF3373-3B58-41D4-812F-0EA1B9AE3783}"/>
              </a:ext>
            </a:extLst>
          </p:cNvPr>
          <p:cNvSpPr/>
          <p:nvPr/>
        </p:nvSpPr>
        <p:spPr>
          <a:xfrm>
            <a:off x="364566" y="1147572"/>
            <a:ext cx="3240024" cy="4562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E1253F7-1293-413A-B0D4-65DFBBDC4AF9}"/>
              </a:ext>
            </a:extLst>
          </p:cNvPr>
          <p:cNvSpPr/>
          <p:nvPr/>
        </p:nvSpPr>
        <p:spPr>
          <a:xfrm>
            <a:off x="4022498" y="1147572"/>
            <a:ext cx="3168395" cy="4562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E07FF02-E75E-43F8-BEA9-B5E1E606EB72}"/>
              </a:ext>
            </a:extLst>
          </p:cNvPr>
          <p:cNvSpPr/>
          <p:nvPr/>
        </p:nvSpPr>
        <p:spPr>
          <a:xfrm>
            <a:off x="7608801" y="1147572"/>
            <a:ext cx="3168395" cy="4562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27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FFD47B40-7848-4754-B9BD-5D27197C292D}"/>
              </a:ext>
            </a:extLst>
          </p:cNvPr>
          <p:cNvSpPr/>
          <p:nvPr/>
        </p:nvSpPr>
        <p:spPr>
          <a:xfrm>
            <a:off x="468330" y="1398750"/>
            <a:ext cx="2975113" cy="406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18D808B-BC66-4FD4-9B47-87F7E7683BA3}"/>
              </a:ext>
            </a:extLst>
          </p:cNvPr>
          <p:cNvSpPr/>
          <p:nvPr/>
        </p:nvSpPr>
        <p:spPr>
          <a:xfrm>
            <a:off x="3827757" y="1398750"/>
            <a:ext cx="3010365" cy="406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9A7706E-D8AF-45BF-B918-021FCE53DAB3}"/>
              </a:ext>
            </a:extLst>
          </p:cNvPr>
          <p:cNvSpPr/>
          <p:nvPr/>
        </p:nvSpPr>
        <p:spPr>
          <a:xfrm>
            <a:off x="7222436" y="1398750"/>
            <a:ext cx="3177738" cy="4060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442424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1775</TotalTime>
  <Words>420</Words>
  <Application>Microsoft Office PowerPoint</Application>
  <PresentationFormat>Geniş ekran</PresentationFormat>
  <Paragraphs>65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Calibri</vt:lpstr>
      <vt:lpstr>Segoe UI Emoji</vt:lpstr>
      <vt:lpstr>Times New Roman</vt:lpstr>
      <vt:lpstr>Trebuchet MS</vt:lpstr>
      <vt:lpstr>Wingdings</vt:lpstr>
      <vt:lpstr>Wingdings 3</vt:lpstr>
      <vt:lpstr>Yüzeyler</vt:lpstr>
      <vt:lpstr>MARMARA ÜNİVERSİTESİ  ÇEVRE  MÜHENDİSLİĞİ KULÜBÜ  MEES</vt:lpstr>
      <vt:lpstr>MARMARA UNIVERSITY ENVIRONMENTAL ENGINEERING SOCIETY (MEES) </vt:lpstr>
      <vt:lpstr>Kulübümüz üç komiteden oluşuyor</vt:lpstr>
      <vt:lpstr>EĞİTİM VE SEMİNER KOMİTESİ</vt:lpstr>
      <vt:lpstr>İLETİŞİM ve TASARIM KOMİTESİ</vt:lpstr>
      <vt:lpstr>SOSYAL SORUMLULUK VE  ETKİNLİK KOMİTESİ</vt:lpstr>
      <vt:lpstr>ETKİNLİKLERİMİZ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ETKİNLİKLERİMİZDE BİZİ YALNIZ BIRAKMAYAN ÜYELERİMİZ İÇİN SPONSORLARIMIZLA BİRLİKTE DÜZENLEDİĞİMİZ ÇEKİLİŞLER </vt:lpstr>
      <vt:lpstr>PowerPoint Sunusu</vt:lpstr>
      <vt:lpstr>EKİBİMİZİN  PARÇASI OLMAYA  HAZIR MISINIZ?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MARMARA ÜNİVERSİTESİ ÇEVRE  MÜHENDİSLİĞİ KULÜBÜ  MEES</dc:title>
  <dc:creator>Beyza Turan</dc:creator>
  <cp:lastModifiedBy>Deniz Akgül</cp:lastModifiedBy>
  <cp:revision>9</cp:revision>
  <dcterms:created xsi:type="dcterms:W3CDTF">2021-06-28T14:07:52Z</dcterms:created>
  <dcterms:modified xsi:type="dcterms:W3CDTF">2021-07-17T19:45:30Z</dcterms:modified>
</cp:coreProperties>
</file>